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7321550" cy="10453688"/>
  <p:notesSz cx="6858000" cy="9144000"/>
  <p:defaultTextStyle>
    <a:defPPr>
      <a:defRPr lang="ko-KR"/>
    </a:defPPr>
    <a:lvl1pPr marL="0" algn="l" defTabSz="101571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858" algn="l" defTabSz="101571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5716" algn="l" defTabSz="101571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3573" algn="l" defTabSz="101571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1431" algn="l" defTabSz="101571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9289" algn="l" defTabSz="101571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7147" algn="l" defTabSz="101571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5004" algn="l" defTabSz="101571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2862" algn="l" defTabSz="101571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68" y="204"/>
      </p:cViewPr>
      <p:guideLst>
        <p:guide orient="horz" pos="3293"/>
        <p:guide pos="23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9116" y="3247421"/>
            <a:ext cx="6223318" cy="224076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98233" y="5923757"/>
            <a:ext cx="5125085" cy="26714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981092" y="558983"/>
            <a:ext cx="1235512" cy="1189107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74559" y="558983"/>
            <a:ext cx="3584509" cy="1189107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8352" y="6717463"/>
            <a:ext cx="6223318" cy="207621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78352" y="4430720"/>
            <a:ext cx="6223318" cy="228674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8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7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5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4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2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1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0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2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74559" y="3252259"/>
            <a:ext cx="2410010" cy="919779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806595" y="3252259"/>
            <a:ext cx="2410010" cy="919779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6078" y="418632"/>
            <a:ext cx="6589395" cy="174228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6078" y="2339981"/>
            <a:ext cx="3234956" cy="97519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858" indent="0">
              <a:buNone/>
              <a:defRPr sz="2200" b="1"/>
            </a:lvl2pPr>
            <a:lvl3pPr marL="1015716" indent="0">
              <a:buNone/>
              <a:defRPr sz="2000" b="1"/>
            </a:lvl3pPr>
            <a:lvl4pPr marL="1523573" indent="0">
              <a:buNone/>
              <a:defRPr sz="1800" b="1"/>
            </a:lvl4pPr>
            <a:lvl5pPr marL="2031431" indent="0">
              <a:buNone/>
              <a:defRPr sz="1800" b="1"/>
            </a:lvl5pPr>
            <a:lvl6pPr marL="2539289" indent="0">
              <a:buNone/>
              <a:defRPr sz="1800" b="1"/>
            </a:lvl6pPr>
            <a:lvl7pPr marL="3047147" indent="0">
              <a:buNone/>
              <a:defRPr sz="1800" b="1"/>
            </a:lvl7pPr>
            <a:lvl8pPr marL="3555004" indent="0">
              <a:buNone/>
              <a:defRPr sz="1800" b="1"/>
            </a:lvl8pPr>
            <a:lvl9pPr marL="4062862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66078" y="3315174"/>
            <a:ext cx="3234956" cy="602297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719246" y="2339981"/>
            <a:ext cx="3236227" cy="97519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858" indent="0">
              <a:buNone/>
              <a:defRPr sz="2200" b="1"/>
            </a:lvl2pPr>
            <a:lvl3pPr marL="1015716" indent="0">
              <a:buNone/>
              <a:defRPr sz="2000" b="1"/>
            </a:lvl3pPr>
            <a:lvl4pPr marL="1523573" indent="0">
              <a:buNone/>
              <a:defRPr sz="1800" b="1"/>
            </a:lvl4pPr>
            <a:lvl5pPr marL="2031431" indent="0">
              <a:buNone/>
              <a:defRPr sz="1800" b="1"/>
            </a:lvl5pPr>
            <a:lvl6pPr marL="2539289" indent="0">
              <a:buNone/>
              <a:defRPr sz="1800" b="1"/>
            </a:lvl6pPr>
            <a:lvl7pPr marL="3047147" indent="0">
              <a:buNone/>
              <a:defRPr sz="1800" b="1"/>
            </a:lvl7pPr>
            <a:lvl8pPr marL="3555004" indent="0">
              <a:buNone/>
              <a:defRPr sz="1800" b="1"/>
            </a:lvl8pPr>
            <a:lvl9pPr marL="4062862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719246" y="3315174"/>
            <a:ext cx="3236227" cy="602297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6078" y="416212"/>
            <a:ext cx="2408740" cy="177131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62523" y="416213"/>
            <a:ext cx="4092950" cy="892193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66078" y="2187532"/>
            <a:ext cx="2408740" cy="7150614"/>
          </a:xfrm>
        </p:spPr>
        <p:txBody>
          <a:bodyPr/>
          <a:lstStyle>
            <a:lvl1pPr marL="0" indent="0">
              <a:buNone/>
              <a:defRPr sz="1600"/>
            </a:lvl1pPr>
            <a:lvl2pPr marL="507858" indent="0">
              <a:buNone/>
              <a:defRPr sz="1300"/>
            </a:lvl2pPr>
            <a:lvl3pPr marL="1015716" indent="0">
              <a:buNone/>
              <a:defRPr sz="1100"/>
            </a:lvl3pPr>
            <a:lvl4pPr marL="1523573" indent="0">
              <a:buNone/>
              <a:defRPr sz="1000"/>
            </a:lvl4pPr>
            <a:lvl5pPr marL="2031431" indent="0">
              <a:buNone/>
              <a:defRPr sz="1000"/>
            </a:lvl5pPr>
            <a:lvl6pPr marL="2539289" indent="0">
              <a:buNone/>
              <a:defRPr sz="1000"/>
            </a:lvl6pPr>
            <a:lvl7pPr marL="3047147" indent="0">
              <a:buNone/>
              <a:defRPr sz="1000"/>
            </a:lvl7pPr>
            <a:lvl8pPr marL="3555004" indent="0">
              <a:buNone/>
              <a:defRPr sz="1000"/>
            </a:lvl8pPr>
            <a:lvl9pPr marL="4062862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075" y="7317582"/>
            <a:ext cx="4392930" cy="86388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35075" y="934056"/>
            <a:ext cx="4392930" cy="6272213"/>
          </a:xfrm>
        </p:spPr>
        <p:txBody>
          <a:bodyPr/>
          <a:lstStyle>
            <a:lvl1pPr marL="0" indent="0">
              <a:buNone/>
              <a:defRPr sz="3600"/>
            </a:lvl1pPr>
            <a:lvl2pPr marL="507858" indent="0">
              <a:buNone/>
              <a:defRPr sz="3100"/>
            </a:lvl2pPr>
            <a:lvl3pPr marL="1015716" indent="0">
              <a:buNone/>
              <a:defRPr sz="2700"/>
            </a:lvl3pPr>
            <a:lvl4pPr marL="1523573" indent="0">
              <a:buNone/>
              <a:defRPr sz="2200"/>
            </a:lvl4pPr>
            <a:lvl5pPr marL="2031431" indent="0">
              <a:buNone/>
              <a:defRPr sz="2200"/>
            </a:lvl5pPr>
            <a:lvl6pPr marL="2539289" indent="0">
              <a:buNone/>
              <a:defRPr sz="2200"/>
            </a:lvl6pPr>
            <a:lvl7pPr marL="3047147" indent="0">
              <a:buNone/>
              <a:defRPr sz="2200"/>
            </a:lvl7pPr>
            <a:lvl8pPr marL="3555004" indent="0">
              <a:buNone/>
              <a:defRPr sz="2200"/>
            </a:lvl8pPr>
            <a:lvl9pPr marL="4062862" indent="0">
              <a:buNone/>
              <a:defRPr sz="22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35075" y="8181465"/>
            <a:ext cx="4392930" cy="1226855"/>
          </a:xfrm>
        </p:spPr>
        <p:txBody>
          <a:bodyPr/>
          <a:lstStyle>
            <a:lvl1pPr marL="0" indent="0">
              <a:buNone/>
              <a:defRPr sz="1600"/>
            </a:lvl1pPr>
            <a:lvl2pPr marL="507858" indent="0">
              <a:buNone/>
              <a:defRPr sz="1300"/>
            </a:lvl2pPr>
            <a:lvl3pPr marL="1015716" indent="0">
              <a:buNone/>
              <a:defRPr sz="1100"/>
            </a:lvl3pPr>
            <a:lvl4pPr marL="1523573" indent="0">
              <a:buNone/>
              <a:defRPr sz="1000"/>
            </a:lvl4pPr>
            <a:lvl5pPr marL="2031431" indent="0">
              <a:buNone/>
              <a:defRPr sz="1000"/>
            </a:lvl5pPr>
            <a:lvl6pPr marL="2539289" indent="0">
              <a:buNone/>
              <a:defRPr sz="1000"/>
            </a:lvl6pPr>
            <a:lvl7pPr marL="3047147" indent="0">
              <a:buNone/>
              <a:defRPr sz="1000"/>
            </a:lvl7pPr>
            <a:lvl8pPr marL="3555004" indent="0">
              <a:buNone/>
              <a:defRPr sz="1000"/>
            </a:lvl8pPr>
            <a:lvl9pPr marL="4062862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66078" y="418632"/>
            <a:ext cx="6589395" cy="1742281"/>
          </a:xfrm>
          <a:prstGeom prst="rect">
            <a:avLst/>
          </a:prstGeom>
        </p:spPr>
        <p:txBody>
          <a:bodyPr vert="horz" lIns="101572" tIns="50786" rIns="101572" bIns="50786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6078" y="2439196"/>
            <a:ext cx="6589395" cy="6898950"/>
          </a:xfrm>
          <a:prstGeom prst="rect">
            <a:avLst/>
          </a:prstGeom>
        </p:spPr>
        <p:txBody>
          <a:bodyPr vert="horz" lIns="101572" tIns="50786" rIns="101572" bIns="5078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66077" y="9689021"/>
            <a:ext cx="1708362" cy="556562"/>
          </a:xfrm>
          <a:prstGeom prst="rect">
            <a:avLst/>
          </a:prstGeom>
        </p:spPr>
        <p:txBody>
          <a:bodyPr vert="horz" lIns="101572" tIns="50786" rIns="101572" bIns="507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475C-98F5-4BC5-9474-0B4E845CBB45}" type="datetimeFigureOut">
              <a:rPr lang="ko-KR" altLang="en-US" smtClean="0"/>
              <a:pPr/>
              <a:t>2014-12-12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01530" y="9689021"/>
            <a:ext cx="2318491" cy="556562"/>
          </a:xfrm>
          <a:prstGeom prst="rect">
            <a:avLst/>
          </a:prstGeom>
        </p:spPr>
        <p:txBody>
          <a:bodyPr vert="horz" lIns="101572" tIns="50786" rIns="101572" bIns="507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247111" y="9689021"/>
            <a:ext cx="1708362" cy="556562"/>
          </a:xfrm>
          <a:prstGeom prst="rect">
            <a:avLst/>
          </a:prstGeom>
        </p:spPr>
        <p:txBody>
          <a:bodyPr vert="horz" lIns="101572" tIns="50786" rIns="101572" bIns="507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25A7F-2AAD-4455-BA71-5FEE97D60D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5716" rtl="0" eaLnBrk="1" latinLnBrk="1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893" indent="-380893" algn="l" defTabSz="1015716" rtl="0" eaLnBrk="1" latinLnBrk="1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269" indent="-317411" algn="l" defTabSz="1015716" rtl="0" eaLnBrk="1" latinLnBrk="1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644" indent="-253929" algn="l" defTabSz="101571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502" indent="-253929" algn="l" defTabSz="1015716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360" indent="-253929" algn="l" defTabSz="1015716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218" indent="-253929" algn="l" defTabSz="1015716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075" indent="-253929" algn="l" defTabSz="1015716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8933" indent="-253929" algn="l" defTabSz="1015716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6791" indent="-253929" algn="l" defTabSz="1015716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1571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858" algn="l" defTabSz="101571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716" algn="l" defTabSz="101571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573" algn="l" defTabSz="101571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431" algn="l" defTabSz="101571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289" algn="l" defTabSz="101571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147" algn="l" defTabSz="101571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004" algn="l" defTabSz="101571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2862" algn="l" defTabSz="101571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file267.uf.daum.net/image/12015D554D189B2E2FEFF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243068"/>
            <a:ext cx="7357546" cy="342664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직사각형 2"/>
          <p:cNvSpPr/>
          <p:nvPr/>
        </p:nvSpPr>
        <p:spPr>
          <a:xfrm>
            <a:off x="1" y="0"/>
            <a:ext cx="7321549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 smtClean="0"/>
              <a:t>2015</a:t>
            </a:r>
            <a:r>
              <a:rPr lang="ko-KR" altLang="en-US" b="1" dirty="0" smtClean="0"/>
              <a:t>년 </a:t>
            </a:r>
            <a:r>
              <a:rPr lang="ko-KR" altLang="en-US" b="1" dirty="0"/>
              <a:t>제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기 </a:t>
            </a:r>
            <a:r>
              <a:rPr lang="ko-KR" altLang="en-US" b="1" dirty="0"/>
              <a:t>프로그램 </a:t>
            </a:r>
            <a:r>
              <a:rPr lang="ko-KR" altLang="en-US" b="1" dirty="0" smtClean="0"/>
              <a:t>수강생모집</a:t>
            </a:r>
            <a:endParaRPr lang="ko-KR" altLang="en-US" dirty="0"/>
          </a:p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srgbClr val="FF0000"/>
                </a:solidFill>
              </a:rPr>
              <a:t>★ 수강생 미달 시에는 폐강될 수 있습니다</a:t>
            </a:r>
            <a:r>
              <a:rPr lang="en-US" altLang="ko-KR" sz="1200" b="1" dirty="0">
                <a:solidFill>
                  <a:srgbClr val="FF0000"/>
                </a:solidFill>
              </a:rPr>
              <a:t>. (</a:t>
            </a:r>
            <a:r>
              <a:rPr lang="ko-KR" altLang="en-US" sz="1200" b="1" dirty="0" err="1">
                <a:solidFill>
                  <a:srgbClr val="FF0000"/>
                </a:solidFill>
              </a:rPr>
              <a:t>프로그램별</a:t>
            </a:r>
            <a:r>
              <a:rPr lang="ko-KR" altLang="en-US" sz="1200" b="1" dirty="0">
                <a:solidFill>
                  <a:srgbClr val="FF0000"/>
                </a:solidFill>
              </a:rPr>
              <a:t> 수강료는 </a:t>
            </a:r>
            <a:r>
              <a:rPr lang="en-US" altLang="ko-KR" sz="1200" b="1" dirty="0">
                <a:solidFill>
                  <a:srgbClr val="FF0000"/>
                </a:solidFill>
              </a:rPr>
              <a:t>3</a:t>
            </a:r>
            <a:r>
              <a:rPr lang="ko-KR" altLang="en-US" sz="1200" b="1" dirty="0">
                <a:solidFill>
                  <a:srgbClr val="FF0000"/>
                </a:solidFill>
              </a:rPr>
              <a:t>개월 </a:t>
            </a:r>
            <a:r>
              <a:rPr lang="ko-KR" altLang="en-US" sz="1200" b="1" dirty="0" err="1">
                <a:solidFill>
                  <a:srgbClr val="FF0000"/>
                </a:solidFill>
              </a:rPr>
              <a:t>일시납입니다</a:t>
            </a:r>
            <a:r>
              <a:rPr lang="ko-KR" altLang="en-US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2383" y="1050381"/>
          <a:ext cx="7056784" cy="6127428"/>
        </p:xfrm>
        <a:graphic>
          <a:graphicData uri="http://schemas.openxmlformats.org/drawingml/2006/table">
            <a:tbl>
              <a:tblPr/>
              <a:tblGrid>
                <a:gridCol w="1008112"/>
                <a:gridCol w="1164341"/>
                <a:gridCol w="556809"/>
                <a:gridCol w="871138"/>
                <a:gridCol w="2138048"/>
                <a:gridCol w="769792"/>
                <a:gridCol w="548544"/>
              </a:tblGrid>
              <a:tr h="3808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1B1760"/>
                          </a:solidFill>
                          <a:latin typeface="HY울릉도B"/>
                        </a:rPr>
                        <a:t>프로그램명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강의시간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강의실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대상</a:t>
                      </a:r>
                      <a:r>
                        <a:rPr lang="en-US" altLang="ko-KR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정원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내 용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수강료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1B1760"/>
                          </a:solidFill>
                          <a:latin typeface="HY울릉도B"/>
                          <a:ea typeface="HY울릉도B"/>
                        </a:rPr>
                        <a:t>(3</a:t>
                      </a: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  <a:ea typeface="HY울릉도B"/>
                        </a:rPr>
                        <a:t>개월</a:t>
                      </a:r>
                      <a:r>
                        <a:rPr lang="en-US" altLang="ko-KR" sz="1200" b="1" dirty="0">
                          <a:solidFill>
                            <a:srgbClr val="1B1760"/>
                          </a:solidFill>
                          <a:latin typeface="HY울릉도B"/>
                          <a:ea typeface="HY울릉도B"/>
                        </a:rPr>
                        <a:t>) 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1B1760"/>
                          </a:solidFill>
                          <a:latin typeface="HY울릉도B"/>
                        </a:rPr>
                        <a:t>강사명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단소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소금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반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19:00~21:00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</a:t>
                      </a:r>
                      <a:r>
                        <a:rPr lang="en-US" altLang="ko-KR" sz="1000" b="1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1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중등</a:t>
                      </a:r>
                      <a:endParaRPr lang="ko-KR" altLang="en-US" sz="10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동요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민요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전통 음악까지 수준별 교육 학교 </a:t>
                      </a:r>
                      <a:endParaRPr lang="en-US" altLang="ko-KR" sz="1000" b="1" spc="-1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실기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수행평가 대비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 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교재비별도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손태우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주산 암산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연산교실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15:00~16:00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000" b="1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</a:t>
                      </a:r>
                      <a:r>
                        <a:rPr lang="en-US" altLang="ko-KR" sz="1000" b="1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~13</a:t>
                      </a:r>
                      <a:r>
                        <a:rPr lang="ko-KR" altLang="en-US" sz="1000" b="1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</a:t>
                      </a:r>
                      <a:endParaRPr lang="ko-KR" altLang="en-US" sz="10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주판과 게임으로 수의 개념이해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암산능력습득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두뇌발달 향상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주윤경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008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창의미술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F11212"/>
                          </a:solidFill>
                          <a:latin typeface="+mn-ea"/>
                          <a:ea typeface="+mn-ea"/>
                        </a:rPr>
                        <a:t>목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16:30~17:30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피카소반</a:t>
                      </a:r>
                      <a:endParaRPr lang="ko-KR" altLang="en-US" sz="10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유아 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 ~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 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아동미술과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수채화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구성화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판화 등 다양한 </a:t>
                      </a:r>
                      <a:endParaRPr lang="en-US" altLang="ko-KR" sz="1000" b="1" spc="-1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미술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활동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창의력 향상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정서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발달에 도움이 됨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곽선자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00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F11212"/>
                          </a:solidFill>
                          <a:latin typeface="+mn-ea"/>
                          <a:ea typeface="+mn-ea"/>
                        </a:rPr>
                        <a:t>목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17:30~18:30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모네반</a:t>
                      </a:r>
                      <a:endParaRPr lang="ko-KR" altLang="en-US" sz="10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유아 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 ~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 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1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창의가베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17:30~18:30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6~7</a:t>
                      </a: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 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놀이를통해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창의력 쑥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~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사고력 쑥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~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긍정적 정서도 함께 쑥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~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쑥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!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유정림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책이랑놀아요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생각쓰기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16:00~17:00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북카페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</a:t>
                      </a:r>
                      <a:r>
                        <a:rPr lang="en-US" altLang="ko-KR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1~3</a:t>
                      </a:r>
                      <a:endParaRPr lang="ko-KR" altLang="en-US" sz="10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워크북을 이용한 논술기초연습 교육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고정림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2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뮤지컬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잉글리쉬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A)16:00~17:00</a:t>
                      </a:r>
                      <a:endParaRPr lang="en-US" sz="10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다목적실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유아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 ~ 6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공연을 통한 교육의 완성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종합예술 감성프로그램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책임감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자신감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발표력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창의력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협동심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사회성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성취감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공연준비를 통한 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자발적인 영어환경 조성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김현주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0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B)17:00~18:00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유아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 ~ 7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89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컬러클레이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16:30~17:30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북카페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유아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 ~ 7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아이들의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오감발달을 도와 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EQ, IQ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를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향상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시켜주는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조형교육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최선애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3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아동요리</a:t>
                      </a:r>
                      <a:endParaRPr lang="ko-KR" altLang="en-US" sz="1000" b="1" spc="3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endParaRPr lang="ko-KR" altLang="en-US" sz="10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16:30~17:30</a:t>
                      </a:r>
                      <a:endParaRPr lang="ko-KR" altLang="en-US" sz="10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유아</a:t>
                      </a:r>
                      <a:r>
                        <a:rPr lang="en-US" altLang="ko-KR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6~</a:t>
                      </a: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</a:t>
                      </a:r>
                      <a:r>
                        <a:rPr lang="en-US" altLang="ko-KR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요리를 통한 오감자극 및 학습 </a:t>
                      </a:r>
                      <a:r>
                        <a:rPr lang="en-US" altLang="ko-KR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식습관개선을 위한 아동 통합교육</a:t>
                      </a:r>
                      <a:endParaRPr lang="ko-KR" altLang="en-US" sz="1000" b="1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en-US" altLang="ko-KR" sz="10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김선영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0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3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미술치료</a:t>
                      </a:r>
                      <a:endParaRPr lang="ko-KR" altLang="en-US" sz="1000" b="1" spc="3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endParaRPr lang="en-US" altLang="ko-KR" sz="10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15:30~16:30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18:30~19:30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지적장애아동</a:t>
                      </a:r>
                      <a:endParaRPr lang="en-US" altLang="ko-KR" sz="1000" b="1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미술로서 지적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정서적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사회</a:t>
                      </a:r>
                      <a:r>
                        <a:rPr lang="ko-KR" altLang="en-US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감각적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운동감감적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미적감정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등을 통합적으로</a:t>
                      </a:r>
                      <a:endParaRPr lang="en-US" altLang="ko-KR" sz="1000" b="1" spc="-1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자극한 심리치료</a:t>
                      </a:r>
                      <a:endParaRPr lang="ko-KR" altLang="en-US" sz="1000" b="1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무료</a:t>
                      </a:r>
                      <a:endParaRPr lang="en-US" altLang="ko-KR" sz="10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곽선자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생활과학교실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ko-KR" sz="1000" b="1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10</a:t>
                      </a:r>
                      <a:r>
                        <a:rPr lang="ko-KR" altLang="en-US" sz="1000" b="1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주차 수업 </a:t>
                      </a:r>
                      <a:r>
                        <a:rPr lang="en-US" altLang="ko-KR" sz="1000" b="1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16:00~17:00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</a:t>
                      </a:r>
                      <a:r>
                        <a:rPr lang="en-US" altLang="ko-KR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1~3</a:t>
                      </a:r>
                      <a:endParaRPr lang="ko-KR" altLang="en-US" sz="10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1000" b="1" spc="-15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생활속에서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spc="-15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쉽고 재미있는 과학의 발견</a:t>
                      </a: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무료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인천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대학교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0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과학상자교실</a:t>
                      </a:r>
                      <a:endParaRPr lang="en-US" altLang="ko-KR" sz="1000" b="1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주차 </a:t>
                      </a:r>
                      <a:r>
                        <a:rPr lang="ko-KR" altLang="en-US" sz="1000" b="1" spc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수업</a:t>
                      </a:r>
                      <a:r>
                        <a:rPr lang="en-US" altLang="ko-KR" sz="1000" b="1" spc="3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spc="30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endParaRPr lang="en-US" altLang="ko-KR" sz="10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16:00~18:00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회의실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</a:t>
                      </a:r>
                      <a:r>
                        <a:rPr lang="en-US" altLang="ko-KR" sz="1000" b="1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4~6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spc="-15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 </a:t>
                      </a:r>
                      <a:r>
                        <a:rPr lang="ko-KR" altLang="en-US" sz="1000" b="1" spc="-15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과학상자를 이용해 기계장치를 직접 조립</a:t>
                      </a:r>
                      <a:endParaRPr lang="en-US" altLang="ko-KR" sz="1000" b="1" spc="-15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 </a:t>
                      </a:r>
                      <a:r>
                        <a:rPr lang="ko-KR" altLang="en-US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하여  창의적</a:t>
                      </a:r>
                      <a:r>
                        <a:rPr lang="en-US" altLang="ko-KR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논리적</a:t>
                      </a:r>
                      <a:r>
                        <a:rPr lang="en-US" altLang="ko-KR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문제해결 능력 등 </a:t>
                      </a:r>
                      <a:endParaRPr lang="en-US" altLang="ko-KR" sz="1000" b="1" spc="-15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pc="-15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</a:t>
                      </a:r>
                      <a:r>
                        <a:rPr lang="ko-KR" altLang="en-US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학습능력 향상</a:t>
                      </a:r>
                      <a:r>
                        <a:rPr lang="en-US" altLang="ko-KR" sz="1000" b="1" spc="-15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무료</a:t>
                      </a:r>
                      <a:endParaRPr lang="en-US" altLang="ko-KR" sz="1000" b="1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인천 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대학교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2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원어민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영어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월 중순 개강</a:t>
                      </a: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14:30 ~ 18:00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유아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:6~7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세</a:t>
                      </a:r>
                      <a:endParaRPr lang="ko-KR" altLang="en-US" sz="10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:1~3</a:t>
                      </a:r>
                      <a:endParaRPr lang="ko-KR" altLang="en-US" sz="10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각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연수구 평생교육센터 홈페이지 및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연수구청 홈페이지 </a:t>
                      </a: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인터넷 접수 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홍보자료 참조바람</a:t>
                      </a: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무료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외국어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열린센터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732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762348"/>
            <a:ext cx="12266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/>
              <a:t>[ </a:t>
            </a:r>
            <a:r>
              <a:rPr lang="ko-KR" altLang="en-US" sz="1200" b="1" dirty="0"/>
              <a:t>어린이 강좌 </a:t>
            </a:r>
            <a:r>
              <a:rPr lang="en-US" altLang="ko-KR" sz="1200" b="1" dirty="0"/>
              <a:t>]</a:t>
            </a:r>
            <a:endParaRPr lang="ko-KR" altLang="en-US" sz="1200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32383" y="7459092"/>
          <a:ext cx="7056784" cy="1647351"/>
        </p:xfrm>
        <a:graphic>
          <a:graphicData uri="http://schemas.openxmlformats.org/drawingml/2006/table">
            <a:tbl>
              <a:tblPr/>
              <a:tblGrid>
                <a:gridCol w="1008114"/>
                <a:gridCol w="1152125"/>
                <a:gridCol w="576064"/>
                <a:gridCol w="864096"/>
                <a:gridCol w="2160241"/>
                <a:gridCol w="720081"/>
                <a:gridCol w="576063"/>
              </a:tblGrid>
              <a:tr h="288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 smtClean="0">
                          <a:solidFill>
                            <a:srgbClr val="1B1760"/>
                          </a:solidFill>
                          <a:latin typeface="HY울릉도B"/>
                        </a:rPr>
                        <a:t>프로그램명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강의시간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강의실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대상</a:t>
                      </a:r>
                      <a:r>
                        <a:rPr lang="en-US" altLang="ko-KR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정원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내 용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1B1760"/>
                          </a:solidFill>
                          <a:latin typeface="HY울릉도B"/>
                        </a:rPr>
                        <a:t>수강료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1B1760"/>
                          </a:solidFill>
                          <a:latin typeface="HY울릉도B"/>
                        </a:rPr>
                        <a:t>강사명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5435">
                <a:tc>
                  <a:txBody>
                    <a:bodyPr/>
                    <a:lstStyle/>
                    <a:p>
                      <a:pPr marL="0" marR="0" indent="0" algn="ctr" defTabSz="101571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꼬물꼬물</a:t>
                      </a:r>
                      <a:r>
                        <a:rPr lang="ko-KR" altLang="en-US" sz="1000" b="1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배꼽춤</a:t>
                      </a:r>
                      <a:endParaRPr lang="en-US" altLang="ko-KR" sz="1000" b="1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101571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baseline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밸리댄스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endParaRPr lang="en-US" altLang="ko-KR" sz="10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17:00~18:00</a:t>
                      </a:r>
                      <a:endParaRPr lang="en-US" altLang="ko-KR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5716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유아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5~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벨리</a:t>
                      </a:r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댄스를 통한 유연한 신체활동</a:t>
                      </a:r>
                      <a:endParaRPr lang="ko-KR" alt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키 쑥쑥 몸 </a:t>
                      </a:r>
                      <a:r>
                        <a:rPr lang="ko-KR" altLang="en-US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튼튼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박현미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식물과 놀자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”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토피어리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:1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endParaRPr lang="en-US" altLang="ko-KR" sz="10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13:00~14:00</a:t>
                      </a:r>
                      <a:endParaRPr lang="ko-KR" altLang="en-US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초등생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식물과</a:t>
                      </a:r>
                      <a:r>
                        <a:rPr lang="ko-KR" altLang="en-US" sz="1000" b="1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함께 환경지킴이 알고</a:t>
                      </a:r>
                      <a:r>
                        <a:rPr lang="en-US" altLang="ko-KR" sz="1000" b="1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</a:p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공기정화 및 가습효과 알아보기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허지윤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힐링원예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토피어리</a:t>
                      </a:r>
                      <a:endParaRPr lang="en-US" altLang="ko-KR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:1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endParaRPr lang="en-US" altLang="ko-KR" sz="10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14:00~15:00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성인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천원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재료비별도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732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32383" y="7171060"/>
            <a:ext cx="1018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/>
              <a:t>[ </a:t>
            </a:r>
            <a:r>
              <a:rPr lang="ko-KR" altLang="en-US" sz="1200" b="1" dirty="0" smtClean="0"/>
              <a:t>방학특강 </a:t>
            </a:r>
            <a:r>
              <a:rPr lang="en-US" altLang="ko-KR" sz="1200" b="1" dirty="0"/>
              <a:t>]</a:t>
            </a:r>
            <a:endParaRPr lang="ko-KR" altLang="en-US" sz="1200" dirty="0"/>
          </a:p>
        </p:txBody>
      </p:sp>
      <p:sp>
        <p:nvSpPr>
          <p:cNvPr id="10" name="직사각형 9"/>
          <p:cNvSpPr/>
          <p:nvPr/>
        </p:nvSpPr>
        <p:spPr>
          <a:xfrm>
            <a:off x="0" y="8791695"/>
            <a:ext cx="732155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/>
              <a:t>                                    </a:t>
            </a:r>
            <a:endParaRPr lang="en-US" altLang="ko-KR" sz="1200" b="1" dirty="0" smtClean="0"/>
          </a:p>
          <a:p>
            <a:pPr>
              <a:lnSpc>
                <a:spcPct val="150000"/>
              </a:lnSpc>
            </a:pPr>
            <a:r>
              <a:rPr lang="en-US" altLang="ko-KR" sz="1200" b="1" dirty="0" smtClean="0"/>
              <a:t>                                    </a:t>
            </a:r>
            <a:r>
              <a:rPr lang="ko-KR" altLang="en-US" sz="1200" b="1" dirty="0" smtClean="0"/>
              <a:t>✾</a:t>
            </a:r>
            <a:r>
              <a:rPr lang="ko-KR" altLang="en-US" sz="1200" b="1" dirty="0"/>
              <a:t>운영기간 </a:t>
            </a:r>
            <a:r>
              <a:rPr lang="en-US" altLang="ko-KR" sz="1200" b="1" dirty="0"/>
              <a:t>: </a:t>
            </a:r>
            <a:r>
              <a:rPr lang="en-US" altLang="ko-KR" sz="1200" b="1" dirty="0" smtClean="0"/>
              <a:t>2015. 1. </a:t>
            </a:r>
            <a:r>
              <a:rPr lang="en-US" altLang="ko-KR" sz="1200" b="1" dirty="0"/>
              <a:t>1 ~ 3</a:t>
            </a:r>
            <a:r>
              <a:rPr lang="en-US" altLang="ko-KR" sz="1200" b="1" dirty="0" smtClean="0"/>
              <a:t>. </a:t>
            </a:r>
            <a:r>
              <a:rPr lang="en-US" altLang="ko-KR" sz="1200" b="1" dirty="0"/>
              <a:t>31 (3</a:t>
            </a:r>
            <a:r>
              <a:rPr lang="ko-KR" altLang="en-US" sz="1200" b="1" dirty="0"/>
              <a:t>개월</a:t>
            </a:r>
            <a:r>
              <a:rPr lang="en-US" altLang="ko-KR" sz="1200" b="1" dirty="0"/>
              <a:t>) 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                                    ✾</a:t>
            </a:r>
            <a:r>
              <a:rPr lang="ko-KR" altLang="en-US" sz="1200" b="1" dirty="0"/>
              <a:t>신청방법 </a:t>
            </a:r>
            <a:r>
              <a:rPr lang="en-US" altLang="ko-KR" sz="1200" b="1" dirty="0"/>
              <a:t>: </a:t>
            </a:r>
            <a:r>
              <a:rPr lang="ko-KR" altLang="en-US" sz="1200" b="1" dirty="0"/>
              <a:t>선착순 방문접수 </a:t>
            </a:r>
            <a:r>
              <a:rPr lang="en-US" altLang="ko-KR" sz="1200" b="1" dirty="0"/>
              <a:t>(☎ 749-6337) </a:t>
            </a:r>
            <a:endParaRPr lang="ko-KR" altLang="en-US" sz="1200" dirty="0"/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                                    ✾</a:t>
            </a:r>
            <a:r>
              <a:rPr lang="ko-KR" altLang="en-US" sz="1200" b="1" dirty="0"/>
              <a:t>접수기간 </a:t>
            </a:r>
            <a:r>
              <a:rPr lang="en-US" altLang="ko-KR" sz="1200" b="1" dirty="0"/>
              <a:t>: </a:t>
            </a:r>
            <a:r>
              <a:rPr lang="en-US" altLang="ko-KR" sz="1200" b="1" dirty="0" smtClean="0"/>
              <a:t>2014. 12. 15 </a:t>
            </a:r>
            <a:r>
              <a:rPr lang="en-US" altLang="ko-KR" sz="1200" b="1" dirty="0"/>
              <a:t>~ </a:t>
            </a:r>
            <a:r>
              <a:rPr lang="en-US" altLang="ko-KR" sz="1200" b="1" dirty="0" smtClean="0"/>
              <a:t>12. </a:t>
            </a:r>
            <a:r>
              <a:rPr lang="en-US" altLang="ko-KR" sz="1200" b="1" dirty="0"/>
              <a:t>30.</a:t>
            </a:r>
            <a:r>
              <a:rPr lang="ko-KR" altLang="en-US" sz="1200" b="1" dirty="0"/>
              <a:t>까지 </a:t>
            </a:r>
            <a:r>
              <a:rPr lang="en-US" altLang="ko-KR" sz="1200" b="1" dirty="0"/>
              <a:t>(</a:t>
            </a:r>
            <a:r>
              <a:rPr lang="ko-KR" altLang="en-US" sz="1200" b="1" dirty="0" err="1"/>
              <a:t>미달시</a:t>
            </a:r>
            <a:r>
              <a:rPr lang="ko-KR" altLang="en-US" sz="1200" b="1" dirty="0"/>
              <a:t> </a:t>
            </a:r>
            <a:r>
              <a:rPr lang="ko-KR" altLang="en-US" sz="1200" b="1" dirty="0" err="1"/>
              <a:t>모집시까지</a:t>
            </a:r>
            <a:r>
              <a:rPr lang="en-US" altLang="ko-KR" sz="1200" b="1" dirty="0"/>
              <a:t>)</a:t>
            </a:r>
            <a:endParaRPr lang="ko-KR" altLang="en-US" sz="1200" dirty="0"/>
          </a:p>
          <a:p>
            <a:pPr algn="ctr">
              <a:lnSpc>
                <a:spcPct val="150000"/>
              </a:lnSpc>
            </a:pPr>
            <a:r>
              <a:rPr lang="ko-KR" altLang="en-US" b="1" dirty="0" err="1"/>
              <a:t>청학동</a:t>
            </a:r>
            <a:r>
              <a:rPr lang="ko-KR" altLang="en-US" b="1" dirty="0"/>
              <a:t> 주민자치센터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file267.uf.daum.net/image/12015D554D189B2E2FEFF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996" y="7027044"/>
            <a:ext cx="7357546" cy="3426644"/>
          </a:xfrm>
          <a:prstGeom prst="rect">
            <a:avLst/>
          </a:prstGeom>
          <a:noFill/>
          <a:effectLst>
            <a:softEdge rad="317500"/>
          </a:effectLst>
        </p:spPr>
      </p:pic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132384" y="618332"/>
          <a:ext cx="7056782" cy="7164587"/>
        </p:xfrm>
        <a:graphic>
          <a:graphicData uri="http://schemas.openxmlformats.org/drawingml/2006/table">
            <a:tbl>
              <a:tblPr/>
              <a:tblGrid>
                <a:gridCol w="1130910"/>
                <a:gridCol w="1168405"/>
                <a:gridCol w="545039"/>
                <a:gridCol w="821187"/>
                <a:gridCol w="2236970"/>
                <a:gridCol w="676322"/>
                <a:gridCol w="477949"/>
              </a:tblGrid>
              <a:tr h="504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1B1760"/>
                          </a:solidFill>
                          <a:latin typeface="HY울릉도B"/>
                        </a:rPr>
                        <a:t>프로그램명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1B1760"/>
                          </a:solidFill>
                          <a:latin typeface="HY울릉도B"/>
                        </a:rPr>
                        <a:t>강의시간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강의실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대상</a:t>
                      </a:r>
                      <a:r>
                        <a:rPr lang="en-US" altLang="ko-KR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정원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내 용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</a:rPr>
                        <a:t>수강료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1B1760"/>
                          </a:solidFill>
                          <a:latin typeface="HY울릉도B"/>
                          <a:ea typeface="HY울릉도B"/>
                        </a:rPr>
                        <a:t>(3</a:t>
                      </a:r>
                      <a:r>
                        <a:rPr lang="ko-KR" altLang="en-US" sz="1200" b="1" dirty="0">
                          <a:solidFill>
                            <a:srgbClr val="1B1760"/>
                          </a:solidFill>
                          <a:latin typeface="HY울릉도B"/>
                          <a:ea typeface="HY울릉도B"/>
                        </a:rPr>
                        <a:t>개월</a:t>
                      </a:r>
                      <a:r>
                        <a:rPr lang="en-US" altLang="ko-KR" sz="1200" b="1" dirty="0">
                          <a:solidFill>
                            <a:srgbClr val="1B1760"/>
                          </a:solidFill>
                          <a:latin typeface="HY울릉도B"/>
                          <a:ea typeface="HY울릉도B"/>
                        </a:rPr>
                        <a:t>) 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1B1760"/>
                          </a:solidFill>
                          <a:latin typeface="HY울릉도B"/>
                        </a:rPr>
                        <a:t>강사명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3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노래교실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굴림"/>
                        </a:rPr>
                        <a:t>금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14:30~16:30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(40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주제별 선곡에 맞추어 음정과 박자를 익혀 음치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박치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탈출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박태숙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서예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울릉도B"/>
                        </a:rPr>
                        <a:t>-</a:t>
                      </a: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초급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화</a:t>
                      </a: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10:00~12:00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2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(20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붓을 통하여 마음을 안정시키고 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고딕체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b="1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궁서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정자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흘림체를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배움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이미선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72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서예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-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중급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수</a:t>
                      </a: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10:00~12:00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2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(20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예쁜옷만들기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금</a:t>
                      </a: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10:00~12:00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2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(15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나에게 </a:t>
                      </a: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맞는옷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~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내가 디자인한 옷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~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직접만들어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입는 재미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!! 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6 </a:t>
                      </a: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만원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김현희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소품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울릉도B"/>
                        </a:rPr>
                        <a:t>&amp;</a:t>
                      </a: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홈패션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월</a:t>
                      </a: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10:00~12:00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2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(15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쿠션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사각파우치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앞치마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모자 등 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아기자기한 </a:t>
                      </a: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홈패션수업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6 </a:t>
                      </a: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만원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김현희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4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색소폰 교실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금</a:t>
                      </a: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19:00~21:00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지하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1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(15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인 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악기 연주로 삶의 질을 높이기 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위한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악기 연주법을 배울 수 있는 기회 제공 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악기제공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9 </a:t>
                      </a: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만원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굴림"/>
                        </a:rPr>
                        <a:t>재료비별도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양경순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라인댄스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화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, 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목</a:t>
                      </a:r>
                      <a:endParaRPr lang="ko-KR" altLang="en-US" sz="100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11:30~12:30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(30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누구나 쉽게 배울 수 있는 안무로 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체력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향상과 유연성을 증진시킴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이정진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한국무용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중급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월</a:t>
                      </a: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11:30~13:30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(15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고전적인 아름다운 동작으로 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부드럽게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근육완화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4</a:t>
                      </a: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5</a:t>
                      </a: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김정자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64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한국무용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초급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굴림"/>
                        </a:rPr>
                        <a:t>화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13:00~15:00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9401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(15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4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5</a:t>
                      </a: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건강요가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울릉도B"/>
                        </a:rPr>
                        <a:t>(</a:t>
                      </a: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오후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울릉도B"/>
                        </a:rPr>
                        <a:t>) 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월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,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수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,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목</a:t>
                      </a:r>
                      <a:endParaRPr lang="ko-KR" altLang="en-US" sz="100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19:40~20:40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(40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스트레칭을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통한 근육긴장 완화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바른 자세와 호흡법을 익힘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4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5</a:t>
                      </a: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김명숙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건강요가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울릉도B"/>
                        </a:rPr>
                        <a:t>(</a:t>
                      </a: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오전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울릉도B"/>
                        </a:rPr>
                        <a:t>)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월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,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수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,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</a:rPr>
                        <a:t>금</a:t>
                      </a:r>
                      <a:endParaRPr lang="ko-KR" altLang="en-US" sz="100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10:00~11:00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(40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근력강화 및 유연성 증대로 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다이어트효과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4</a:t>
                      </a: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5</a:t>
                      </a:r>
                      <a:r>
                        <a:rPr lang="ko-KR" altLang="en-US" sz="1000" b="1" dirty="0">
                          <a:solidFill>
                            <a:srgbClr val="0000FF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윤선순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사교댄스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울릉도B"/>
                        </a:rPr>
                        <a:t>/</a:t>
                      </a: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울릉도B"/>
                        </a:rPr>
                        <a:t>초급</a:t>
                      </a: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  <a:ea typeface="굴림"/>
                        </a:rPr>
                        <a:t>월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"/>
                          <a:ea typeface="굴림"/>
                        </a:rPr>
                        <a:t>, </a:t>
                      </a:r>
                      <a:r>
                        <a:rPr lang="ko-KR" altLang="en-US" sz="1000" b="1" smtClean="0">
                          <a:solidFill>
                            <a:srgbClr val="FF0000"/>
                          </a:solidFill>
                          <a:latin typeface="굴림"/>
                          <a:ea typeface="굴림"/>
                        </a:rPr>
                        <a:t>수</a:t>
                      </a:r>
                      <a:endParaRPr lang="ko-KR" altLang="en-US" sz="100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14:00~15:00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(30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기초부터 차근차근 함께 배워보는 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김현은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사교댄스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울릉도B"/>
                        </a:rPr>
                        <a:t>중급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굴림"/>
                        </a:rPr>
                        <a:t>화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  <a:latin typeface="굴림"/>
                        </a:rPr>
                        <a:t>, 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굴림"/>
                        </a:rPr>
                        <a:t>목</a:t>
                      </a:r>
                      <a:endParaRPr lang="ko-KR" altLang="en-US" sz="10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10:00~11:00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층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성인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(30</a:t>
                      </a:r>
                      <a:r>
                        <a:rPr lang="ko-KR" altLang="en-US" sz="1000" b="1">
                          <a:solidFill>
                            <a:srgbClr val="000000"/>
                          </a:solidFill>
                          <a:latin typeface="굴림"/>
                        </a:rPr>
                        <a:t>명</a:t>
                      </a:r>
                      <a:r>
                        <a:rPr lang="en-US" altLang="ko-KR" sz="1000" b="1">
                          <a:solidFill>
                            <a:srgbClr val="000000"/>
                          </a:solidFill>
                          <a:latin typeface="굴림"/>
                        </a:rPr>
                        <a:t>)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누구나 쉽게 함께 </a:t>
                      </a:r>
                      <a:r>
                        <a:rPr lang="ko-KR" altLang="en-US" sz="10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할수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있는 사교댄스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만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6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천원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/>
                        </a:rPr>
                        <a:t>김현은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기초영어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042" marR="8042" marT="8042" marB="80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10:00~12:00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층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성인 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(20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기초영어의 이해와 회화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만</a:t>
                      </a:r>
                      <a:r>
                        <a:rPr lang="en-US" altLang="ko-KR" sz="1000" b="1" baseline="0" dirty="0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r>
                        <a:rPr lang="ko-KR" altLang="en-US" sz="1000" b="1" baseline="0" dirty="0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천원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재료비별도</a:t>
                      </a: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배철원</a:t>
                      </a:r>
                    </a:p>
                  </a:txBody>
                  <a:tcPr marL="12371" marR="12371" marT="12371" marB="123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32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-1" y="186284"/>
            <a:ext cx="10727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/>
              <a:t>[ </a:t>
            </a:r>
            <a:r>
              <a:rPr lang="ko-KR" altLang="en-US" sz="1200" b="1" dirty="0" smtClean="0"/>
              <a:t>성인 강좌 </a:t>
            </a:r>
            <a:r>
              <a:rPr lang="en-US" altLang="ko-KR" sz="1200" b="1" dirty="0" smtClean="0"/>
              <a:t>]</a:t>
            </a:r>
            <a:endParaRPr lang="ko-KR" altLang="en-US" sz="1200" dirty="0"/>
          </a:p>
        </p:txBody>
      </p:sp>
      <p:sp>
        <p:nvSpPr>
          <p:cNvPr id="6" name="직사각형 5"/>
          <p:cNvSpPr/>
          <p:nvPr/>
        </p:nvSpPr>
        <p:spPr>
          <a:xfrm>
            <a:off x="-371673" y="8107164"/>
            <a:ext cx="864096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smtClean="0"/>
              <a:t>                                      ✾운영기간 </a:t>
            </a:r>
            <a:r>
              <a:rPr lang="en-US" altLang="ko-KR" sz="1200" b="1" dirty="0" smtClean="0"/>
              <a:t>: 2015. 1. 1 ~ 3. 31 (3</a:t>
            </a:r>
            <a:r>
              <a:rPr lang="ko-KR" altLang="en-US" sz="1200" b="1" dirty="0" smtClean="0"/>
              <a:t>개월</a:t>
            </a:r>
            <a:r>
              <a:rPr lang="en-US" altLang="ko-KR" sz="1200" b="1" dirty="0" smtClean="0"/>
              <a:t>) 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                                      ✾신청방법 </a:t>
            </a:r>
            <a:r>
              <a:rPr lang="en-US" altLang="ko-KR" sz="1200" b="1" dirty="0" smtClean="0"/>
              <a:t>: </a:t>
            </a:r>
            <a:r>
              <a:rPr lang="ko-KR" altLang="en-US" sz="1200" b="1" dirty="0" smtClean="0"/>
              <a:t>선착순 방문접수 </a:t>
            </a:r>
            <a:r>
              <a:rPr lang="en-US" altLang="ko-KR" sz="1200" b="1" dirty="0" smtClean="0"/>
              <a:t>(☎ 749-6337) </a:t>
            </a:r>
            <a:endParaRPr lang="ko-KR" altLang="en-US" sz="1200" dirty="0" smtClean="0"/>
          </a:p>
          <a:p>
            <a:pPr>
              <a:lnSpc>
                <a:spcPct val="150000"/>
              </a:lnSpc>
            </a:pPr>
            <a:r>
              <a:rPr lang="ko-KR" altLang="en-US" sz="1200" b="1" dirty="0" smtClean="0"/>
              <a:t>                                      ✾접수기간 </a:t>
            </a:r>
            <a:r>
              <a:rPr lang="en-US" altLang="ko-KR" sz="1200" b="1" dirty="0" smtClean="0"/>
              <a:t>: 2014. 12. 15 ~ 12. 30.</a:t>
            </a:r>
            <a:r>
              <a:rPr lang="ko-KR" altLang="en-US" sz="1200" b="1" dirty="0" smtClean="0"/>
              <a:t>까지 </a:t>
            </a:r>
            <a:r>
              <a:rPr lang="en-US" altLang="ko-KR" sz="1200" b="1" dirty="0" smtClean="0"/>
              <a:t>(</a:t>
            </a:r>
            <a:r>
              <a:rPr lang="ko-KR" altLang="en-US" sz="1200" b="1" dirty="0" err="1" smtClean="0"/>
              <a:t>미달시</a:t>
            </a:r>
            <a:r>
              <a:rPr lang="ko-KR" altLang="en-US" sz="1200" b="1" dirty="0" smtClean="0"/>
              <a:t> </a:t>
            </a:r>
            <a:r>
              <a:rPr lang="ko-KR" altLang="en-US" sz="1200" b="1" dirty="0" err="1" smtClean="0"/>
              <a:t>모집시까지</a:t>
            </a:r>
            <a:r>
              <a:rPr lang="en-US" altLang="ko-KR" sz="1200" b="1" dirty="0" smtClean="0"/>
              <a:t>)</a:t>
            </a:r>
          </a:p>
          <a:p>
            <a:pPr algn="ctr">
              <a:lnSpc>
                <a:spcPct val="150000"/>
              </a:lnSpc>
            </a:pPr>
            <a:endParaRPr lang="en-US" altLang="ko-KR" b="1" dirty="0" smtClean="0"/>
          </a:p>
          <a:p>
            <a:pPr algn="ctr">
              <a:lnSpc>
                <a:spcPct val="150000"/>
              </a:lnSpc>
            </a:pPr>
            <a:r>
              <a:rPr lang="ko-KR" altLang="en-US" b="1" dirty="0" err="1" smtClean="0"/>
              <a:t>청학동</a:t>
            </a:r>
            <a:r>
              <a:rPr lang="ko-KR" altLang="en-US" b="1" dirty="0" smtClean="0"/>
              <a:t> 주민자치센터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1055</Words>
  <Application>Microsoft Office PowerPoint</Application>
  <PresentationFormat>사용자 지정</PresentationFormat>
  <Paragraphs>344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19</cp:revision>
  <dcterms:created xsi:type="dcterms:W3CDTF">2014-10-27T05:43:13Z</dcterms:created>
  <dcterms:modified xsi:type="dcterms:W3CDTF">2014-12-12T04:03:13Z</dcterms:modified>
</cp:coreProperties>
</file>